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20" r:id="rId2"/>
    <p:sldMasterId id="2147483916" r:id="rId3"/>
  </p:sldMasterIdLst>
  <p:notesMasterIdLst>
    <p:notesMasterId r:id="rId9"/>
  </p:notesMasterIdLst>
  <p:handoutMasterIdLst>
    <p:handoutMasterId r:id="rId10"/>
  </p:handoutMasterIdLst>
  <p:sldIdLst>
    <p:sldId id="866" r:id="rId4"/>
    <p:sldId id="593" r:id="rId5"/>
    <p:sldId id="874" r:id="rId6"/>
    <p:sldId id="870" r:id="rId7"/>
    <p:sldId id="876" r:id="rId8"/>
  </p:sldIdLst>
  <p:sldSz cx="12192000" cy="6858000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SO 021" initials="N0" lastIdx="0" clrIdx="0">
    <p:extLst>
      <p:ext uri="{19B8F6BF-5375-455C-9EA6-DF929625EA0E}">
        <p15:presenceInfo xmlns:p15="http://schemas.microsoft.com/office/powerpoint/2012/main" userId="NHSO 02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99FF"/>
    <a:srgbClr val="00FFFF"/>
    <a:srgbClr val="FFCCFF"/>
    <a:srgbClr val="00CC66"/>
    <a:srgbClr val="9933FF"/>
    <a:srgbClr val="3399FF"/>
    <a:srgbClr val="FFFFCC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สไตล์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สไตล์สีเข้ม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สไตล์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043" cy="513302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4021653" y="1"/>
            <a:ext cx="3076043" cy="513302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r">
              <a:defRPr sz="1200"/>
            </a:lvl1pPr>
          </a:lstStyle>
          <a:p>
            <a:fld id="{14DEC2A9-0A41-42B5-89B8-FBDCD41FB659}" type="datetimeFigureOut">
              <a:rPr lang="th-TH" smtClean="0"/>
              <a:t>19/09/64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312"/>
            <a:ext cx="3076043" cy="513302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4021653" y="9721312"/>
            <a:ext cx="3076043" cy="513302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r">
              <a:defRPr sz="1200"/>
            </a:lvl1pPr>
          </a:lstStyle>
          <a:p>
            <a:fld id="{73ECEE74-B6D4-4571-B4B1-194786D144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64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3507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1296" y="1"/>
            <a:ext cx="3076363" cy="513507"/>
          </a:xfrm>
          <a:prstGeom prst="rect">
            <a:avLst/>
          </a:prstGeom>
        </p:spPr>
        <p:txBody>
          <a:bodyPr vert="horz" lIns="94654" tIns="47327" rIns="94654" bIns="47327" rtlCol="0"/>
          <a:lstStyle>
            <a:lvl1pPr algn="r">
              <a:defRPr sz="1200"/>
            </a:lvl1pPr>
          </a:lstStyle>
          <a:p>
            <a:fld id="{53674C5A-A4AE-4FE3-8E7E-13B04ADBCE63}" type="datetimeFigureOut">
              <a:rPr lang="th-TH" smtClean="0"/>
              <a:t>19/09/64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4" tIns="47327" rIns="94654" bIns="47327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654" tIns="47327" rIns="94654" bIns="47327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6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3506"/>
          </a:xfrm>
          <a:prstGeom prst="rect">
            <a:avLst/>
          </a:prstGeom>
        </p:spPr>
        <p:txBody>
          <a:bodyPr vert="horz" lIns="94654" tIns="47327" rIns="94654" bIns="47327" rtlCol="0" anchor="b"/>
          <a:lstStyle>
            <a:lvl1pPr algn="r">
              <a:defRPr sz="1200"/>
            </a:lvl1pPr>
          </a:lstStyle>
          <a:p>
            <a:fld id="{760BB36A-BC1D-438F-96D5-19955EEC9F8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50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Fade on Path"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12125"/>
            <a:ext cx="11541512" cy="2895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3200" b="1" kern="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531476" y="1905676"/>
            <a:ext cx="7774427" cy="21084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buNone/>
              <a:defRPr sz="3600" b="1">
                <a:solidFill>
                  <a:srgbClr val="FFFF00"/>
                </a:solidFill>
              </a:defRPr>
            </a:lvl1pPr>
            <a:lvl2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0886"/>
            <a:ext cx="2375337" cy="4645152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256511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 defTabSz="685800">
              <a:spcBef>
                <a:spcPts val="450"/>
              </a:spcBef>
              <a:defRPr/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45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531475" y="4656038"/>
            <a:ext cx="7774427" cy="1252926"/>
          </a:xfrm>
        </p:spPr>
        <p:txBody>
          <a:bodyPr rIns="180000" anchor="ctr">
            <a:normAutofit/>
          </a:bodyPr>
          <a:lstStyle>
            <a:lvl1pPr marL="0" indent="0" algn="r">
              <a:buNone/>
              <a:defRPr sz="2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746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5CC098-7460-4D3C-B35F-FE2889CFA91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84018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0FE3E4E-11D4-47C6-B99E-30490DF326D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283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7F3165-0DD3-40B4-B300-F888B1980F2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605796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584153-1AF3-4CBE-971D-A954523460F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38382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BB47D26-CCF3-4F7A-BD0A-5D9CFC81003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140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523AFD-BB7D-4D99-B675-D373D4801495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2977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CFAF974-1976-45C5-A6A0-ED1E883ECE80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933273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Fade on Path">
    <p:bg>
      <p:bgPr>
        <a:gradFill>
          <a:gsLst>
            <a:gs pos="0">
              <a:srgbClr val="FFFFFF"/>
            </a:gs>
            <a:gs pos="28000">
              <a:srgbClr val="FEFEFE"/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12125"/>
            <a:ext cx="11541512" cy="28956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531476" y="1905676"/>
            <a:ext cx="7774427" cy="21084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900"/>
              </a:spcBef>
              <a:buNone/>
              <a:defRPr sz="3200" b="1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90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10886"/>
            <a:ext cx="2375337" cy="4645152"/>
          </a:xfrm>
          <a:solidFill>
            <a:schemeClr val="accent5">
              <a:lumMod val="40000"/>
              <a:lumOff val="60000"/>
            </a:schemeClr>
          </a:solidFill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256511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</a:t>
            </a:r>
            <a:r>
              <a:rPr lang="en-US" sz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short phrases.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450"/>
              </a:spcBef>
            </a:pPr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450"/>
              </a:spcBef>
            </a:pPr>
            <a:endParaRPr lang="en-US" sz="12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531475" y="4656038"/>
            <a:ext cx="7774427" cy="1252926"/>
          </a:xfrm>
        </p:spPr>
        <p:txBody>
          <a:bodyPr rIns="180000" anchor="ctr">
            <a:normAutofit/>
          </a:bodyPr>
          <a:lstStyle>
            <a:lvl1pPr marL="0" indent="0" algn="r">
              <a:buNone/>
              <a:defRPr sz="2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3451" y="425573"/>
            <a:ext cx="1331912" cy="64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541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iterate type="lt">
                    <p:tmPct val="5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1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466013"/>
          </a:xfrm>
          <a:solidFill>
            <a:schemeClr val="accent6">
              <a:lumMod val="50000"/>
            </a:schemeClr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4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506502"/>
            <a:ext cx="10515600" cy="2852737"/>
          </a:xfrm>
          <a:solidFill>
            <a:schemeClr val="accent2"/>
          </a:solidFill>
        </p:spPr>
        <p:txBody>
          <a:bodyPr tIns="288000" anchor="t" anchorCtr="0">
            <a:normAutofit/>
          </a:bodyPr>
          <a:lstStyle>
            <a:lvl1pPr algn="l">
              <a:defRPr sz="2700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886451"/>
            <a:ext cx="10515600" cy="466013"/>
          </a:xfrm>
          <a:solidFill>
            <a:srgbClr val="651907"/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solidFill>
            <a:schemeClr val="bg1"/>
          </a:solidFill>
        </p:spPr>
        <p:txBody>
          <a:bodyPr anchor="ctr" anchorCtr="1">
            <a:normAutofit/>
          </a:bodyPr>
          <a:lstStyle>
            <a:lvl1pPr>
              <a:defRPr sz="320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466013"/>
          </a:xfrm>
          <a:solidFill>
            <a:srgbClr val="336600"/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997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413" y="1292774"/>
            <a:ext cx="11298619" cy="4884191"/>
          </a:xfrm>
        </p:spPr>
        <p:txBody>
          <a:bodyPr lIns="180000" tIns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20416" y="356839"/>
            <a:ext cx="10017126" cy="667454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5600" y="356839"/>
            <a:ext cx="1281489" cy="66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3504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20416" y="356839"/>
            <a:ext cx="10017126" cy="667454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0000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0204" y="356839"/>
            <a:ext cx="1281489" cy="66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027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2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solidFill>
            <a:schemeClr val="accent2"/>
          </a:solidFill>
        </p:spPr>
        <p:txBody>
          <a:bodyPr tIns="288000" anchor="t" anchorCtr="0">
            <a:normAutofit/>
          </a:bodyPr>
          <a:lstStyle>
            <a:lvl1pPr algn="l">
              <a:defRPr sz="270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43377"/>
            <a:ext cx="10515600" cy="466013"/>
          </a:xfrm>
          <a:solidFill>
            <a:srgbClr val="336600"/>
          </a:solidFill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6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49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2CAD8-F964-4154-B529-DD92290DB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8FB23-BA1E-4E9B-B594-6CA4CF5C6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205932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1BE406-DF75-48BF-85B1-D91397F7178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35709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647AA10-61B1-4AFF-8389-ABE0F37DDC4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68137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204E73E-8AAA-4B05-853F-886A68EC2C0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761966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D2ACD1-5382-40A3-A2CE-C0FE70B6EEC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50696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17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543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1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940" r:id="rId5"/>
  </p:sldLayoutIdLst>
  <p:hf hdr="0" ftr="0" dt="0"/>
  <p:txStyles>
    <p:titleStyle>
      <a:lvl1pPr algn="l" defTabSz="685800" rtl="0" eaLnBrk="1" latinLnBrk="0" hangingPunct="1">
        <a:lnSpc>
          <a:spcPct val="120000"/>
        </a:lnSpc>
        <a:spcBef>
          <a:spcPts val="450"/>
        </a:spcBef>
        <a:buNone/>
        <a:defRPr sz="3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4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450"/>
        </a:spcBef>
        <a:buFont typeface="Tahoma" panose="020B0604030504040204" pitchFamily="34" charset="0"/>
        <a:buChar char="−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4455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คลิกเพื่อแก้ไขสไตล์ชื่อเรื่องต้นแบบ</a:t>
            </a:r>
            <a:endParaRPr lang="en-US" altLang="th-TH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4550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คลิกเพื่อแก้ไขสไตล์ของข้อความต้นแบบ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ngsana New" panose="02020603050405020304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ngsana New" panose="02020603050405020304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695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AF7440-DE8F-41C6-9CE3-292C60D50CCA}" type="slidenum">
              <a:rPr lang="en-US" altLang="th-TH">
                <a:cs typeface="Angsana New" panose="02020603050405020304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th-TH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0488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17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3543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20000"/>
              </a:lnSpc>
              <a:spcBef>
                <a:spcPts val="450"/>
              </a:spcBef>
              <a:defRPr sz="9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4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</p:sldLayoutIdLst>
  <p:hf hdr="0" ftr="0" dt="0"/>
  <p:txStyles>
    <p:titleStyle>
      <a:lvl1pPr algn="l" defTabSz="685800" rtl="0" eaLnBrk="1" latinLnBrk="0" hangingPunct="1">
        <a:lnSpc>
          <a:spcPct val="120000"/>
        </a:lnSpc>
        <a:spcBef>
          <a:spcPts val="450"/>
        </a:spcBef>
        <a:buNone/>
        <a:defRPr sz="3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450"/>
        </a:spcBef>
        <a:buFont typeface="Wingdings" panose="05000000000000000000" pitchFamily="2" charset="2"/>
        <a:buChar char="§"/>
        <a:defRPr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450"/>
        </a:spcBef>
        <a:buFont typeface="Tahoma" panose="020B0604030504040204" pitchFamily="34" charset="0"/>
        <a:buChar char="−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4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98285" y="1858772"/>
            <a:ext cx="10255250" cy="135061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/>
            <a:r>
              <a:rPr lang="th-TH" dirty="0"/>
              <a:t>การจัดสรรค่าบริการสร้างเสริมสุขภาพและป้องกันโรคสำหรับบริการพื้นฐาน </a:t>
            </a:r>
          </a:p>
          <a:p>
            <a:pPr algn="ctr"/>
            <a:r>
              <a:rPr lang="th-TH" dirty="0"/>
              <a:t>กรณีสิทธิ</a:t>
            </a:r>
            <a:r>
              <a:rPr lang="th-TH" dirty="0" err="1"/>
              <a:t>อื่นๆ</a:t>
            </a:r>
            <a:r>
              <a:rPr lang="th-TH" dirty="0"/>
              <a:t> (</a:t>
            </a:r>
            <a:r>
              <a:rPr lang="en-US" dirty="0"/>
              <a:t>PP NON UC) </a:t>
            </a:r>
            <a:r>
              <a:rPr lang="th-TH" dirty="0"/>
              <a:t>ปี </a:t>
            </a:r>
            <a:r>
              <a:rPr lang="en-US" dirty="0"/>
              <a:t>2565 </a:t>
            </a:r>
            <a:endParaRPr lang="th-TH" dirty="0"/>
          </a:p>
        </p:txBody>
      </p:sp>
      <p:sp>
        <p:nvSpPr>
          <p:cNvPr id="8" name="Subtitle 13"/>
          <p:cNvSpPr txBox="1">
            <a:spLocks/>
          </p:cNvSpPr>
          <p:nvPr/>
        </p:nvSpPr>
        <p:spPr bwMode="auto">
          <a:xfrm>
            <a:off x="1788732" y="5731763"/>
            <a:ext cx="9819030" cy="1197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18000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th-TH" sz="2000" b="0" dirty="0">
              <a:solidFill>
                <a:prstClr val="black"/>
              </a:solidFill>
              <a:latin typeface="Tahoma"/>
              <a:ea typeface="Tahoma" panose="020B0604030504040204" pitchFamily="34" charset="0"/>
              <a:cs typeface="Tahoma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th-TH" sz="1800" b="0" dirty="0">
              <a:solidFill>
                <a:prstClr val="black"/>
              </a:solidFill>
              <a:latin typeface="Tahoma"/>
              <a:ea typeface="Tahoma" panose="020B0604030504040204" pitchFamily="34" charset="0"/>
              <a:cs typeface="Tahoma"/>
            </a:endParaRP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th-TH" dirty="0">
                <a:solidFill>
                  <a:prstClr val="black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 </a:t>
            </a:r>
            <a:endParaRPr lang="en-US" altLang="th-TH" sz="2800" b="0" dirty="0">
              <a:solidFill>
                <a:prstClr val="black"/>
              </a:solidFill>
              <a:latin typeface="Tahoma"/>
              <a:ea typeface="Tahoma" panose="020B0604030504040204" pitchFamily="34" charset="0"/>
              <a:cs typeface="Tahoma"/>
            </a:endParaRPr>
          </a:p>
        </p:txBody>
      </p:sp>
      <p:pic>
        <p:nvPicPr>
          <p:cNvPr id="7" name="รูปภาพ 17" descr="NHSO_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875" y="300251"/>
            <a:ext cx="2200840" cy="736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B06FD7-98B1-4B5C-9A34-B43680559BD5}"/>
              </a:ext>
            </a:extLst>
          </p:cNvPr>
          <p:cNvSpPr txBox="1"/>
          <p:nvPr/>
        </p:nvSpPr>
        <p:spPr>
          <a:xfrm>
            <a:off x="9457899" y="113900"/>
            <a:ext cx="2558226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วาระที่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4.2</a:t>
            </a:r>
            <a:endParaRPr kumimoji="0" lang="th-TH" sz="5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6875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3669436" y="437063"/>
            <a:ext cx="3710980" cy="775749"/>
          </a:xfrm>
          <a:prstGeom prst="roundRect">
            <a:avLst/>
          </a:prstGeom>
          <a:solidFill>
            <a:srgbClr val="9D3405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P&amp;P Basic services</a:t>
            </a:r>
          </a:p>
          <a:p>
            <a:pPr algn="ctr"/>
            <a:r>
              <a:rPr lang="en-US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256.32 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บ. </a:t>
            </a:r>
            <a:r>
              <a:rPr lang="en-US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ปชก.ไทย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096000" y="2836579"/>
            <a:ext cx="2757097" cy="10592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65%</a:t>
            </a:r>
            <a:endParaRPr lang="th-TH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จ่ายเหมาตาม </a:t>
            </a:r>
            <a:r>
              <a:rPr lang="th-TH" sz="16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</a:t>
            </a:r>
          </a:p>
          <a:p>
            <a:pPr algn="ctr"/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อัตราระดับจังหวัด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292007" y="2845801"/>
            <a:ext cx="2418730" cy="105928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35%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จ่ายตามผลงานบริการ เม.ย.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 –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มี.ค.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8377675" y="4433150"/>
            <a:ext cx="2757098" cy="1232254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สิทธิ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UC</a:t>
            </a:r>
          </a:p>
          <a:p>
            <a:pPr>
              <a:buFont typeface="Wingdings" pitchFamily="2" charset="2"/>
              <a:buChar char="§"/>
            </a:pP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สป.สธ.ใช้ ปชก. 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เม.ย. 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สังกัดอื่นๆ 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Point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en-US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UC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รายเดือน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5005137" y="4448453"/>
            <a:ext cx="3088772" cy="10627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 Non UC 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คำนวณวงเงินระดับจังหวัด</a:t>
            </a:r>
            <a:endParaRPr lang="en-US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ให้สปสช.เขตปรับเกลี่ยผ่าน ความเห็นชอบของ อปสข.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796717" y="1652186"/>
            <a:ext cx="3150312" cy="775750"/>
          </a:xfrm>
          <a:prstGeom prst="roundRect">
            <a:avLst/>
          </a:prstGeom>
          <a:solidFill>
            <a:srgbClr val="FF66F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จ่ายตามผลงาน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Fee schedule</a:t>
            </a:r>
            <a:endParaRPr lang="th-TH" sz="1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จำนวนไม่เกิน </a:t>
            </a:r>
            <a:r>
              <a:rPr lang="en-US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29.61 </a:t>
            </a:r>
            <a:r>
              <a:rPr lang="th-TH" sz="1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บ.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244972" y="1597820"/>
            <a:ext cx="2945363" cy="834127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จ่ายแบบเหมาจ่าย</a:t>
            </a:r>
          </a:p>
          <a:p>
            <a:pPr algn="ctr"/>
            <a:r>
              <a:rPr lang="th-TH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จำนวน </a:t>
            </a:r>
            <a:r>
              <a:rPr lang="en-US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226.71 </a:t>
            </a:r>
            <a:r>
              <a:rPr lang="th-TH" sz="1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บ.</a:t>
            </a:r>
          </a:p>
        </p:txBody>
      </p:sp>
      <p:cxnSp>
        <p:nvCxnSpPr>
          <p:cNvPr id="108" name="Elbow Connector 107"/>
          <p:cNvCxnSpPr>
            <a:cxnSpLocks/>
            <a:stCxn id="41" idx="2"/>
            <a:endCxn id="65" idx="0"/>
          </p:cNvCxnSpPr>
          <p:nvPr/>
        </p:nvCxnSpPr>
        <p:spPr>
          <a:xfrm rot="5400000">
            <a:off x="6735739" y="3709643"/>
            <a:ext cx="552594" cy="92502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>
            <a:cxnSpLocks/>
          </p:cNvCxnSpPr>
          <p:nvPr/>
        </p:nvCxnSpPr>
        <p:spPr>
          <a:xfrm>
            <a:off x="7377646" y="4176767"/>
            <a:ext cx="1914361" cy="256383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รูปภาพ 17" descr="NHSO_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02689" y="247686"/>
            <a:ext cx="907679" cy="3787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0" name="กล่องข้อความ 3">
            <a:extLst>
              <a:ext uri="{FF2B5EF4-FFF2-40B4-BE49-F238E27FC236}">
                <a16:creationId xmlns:a16="http://schemas.microsoft.com/office/drawing/2014/main" id="{97101F9A-135F-4104-8214-EC88EEBBE3F3}"/>
              </a:ext>
            </a:extLst>
          </p:cNvPr>
          <p:cNvSpPr txBox="1"/>
          <p:nvPr/>
        </p:nvSpPr>
        <p:spPr>
          <a:xfrm>
            <a:off x="504826" y="4172156"/>
            <a:ext cx="4610226" cy="141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h-TH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การคำนวณประชากร </a:t>
            </a:r>
            <a:r>
              <a:rPr lang="en-US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</a:t>
            </a:r>
            <a:r>
              <a:rPr lang="en-US" sz="2000" dirty="0" err="1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</a:t>
            </a:r>
            <a:r>
              <a:rPr lang="en-US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ระดับจังหวัด</a:t>
            </a:r>
          </a:p>
          <a:p>
            <a:pPr marL="273050" indent="-2730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OFC </a:t>
            </a:r>
            <a:r>
              <a:rPr lang="th-TH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ใช้ข้อมูลตามทะเบียนราษฎร์</a:t>
            </a:r>
            <a:endParaRPr lang="en-US" sz="20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73050" indent="-2730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SSS </a:t>
            </a:r>
            <a:r>
              <a:rPr lang="th-TH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ใช้ข้อมูลตาม </a:t>
            </a:r>
            <a:r>
              <a:rPr lang="en-US" sz="2000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Main Contractor </a:t>
            </a:r>
            <a:endParaRPr lang="th-TH" sz="20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6" name="Connector: Elbow 135">
            <a:extLst>
              <a:ext uri="{FF2B5EF4-FFF2-40B4-BE49-F238E27FC236}">
                <a16:creationId xmlns:a16="http://schemas.microsoft.com/office/drawing/2014/main" id="{3DB9E25A-FBF4-4A85-85B7-E591347B6823}"/>
              </a:ext>
            </a:extLst>
          </p:cNvPr>
          <p:cNvCxnSpPr>
            <a:stCxn id="40" idx="2"/>
            <a:endCxn id="39" idx="0"/>
          </p:cNvCxnSpPr>
          <p:nvPr/>
        </p:nvCxnSpPr>
        <p:spPr>
          <a:xfrm rot="5400000">
            <a:off x="4228713" y="355973"/>
            <a:ext cx="439374" cy="215305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or: Elbow 137">
            <a:extLst>
              <a:ext uri="{FF2B5EF4-FFF2-40B4-BE49-F238E27FC236}">
                <a16:creationId xmlns:a16="http://schemas.microsoft.com/office/drawing/2014/main" id="{35E4A983-39E2-4F33-BAA7-6DC21C7DCC4A}"/>
              </a:ext>
            </a:extLst>
          </p:cNvPr>
          <p:cNvCxnSpPr>
            <a:endCxn id="42" idx="0"/>
          </p:cNvCxnSpPr>
          <p:nvPr/>
        </p:nvCxnSpPr>
        <p:spPr>
          <a:xfrm>
            <a:off x="5524926" y="1424847"/>
            <a:ext cx="3192728" cy="172973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ctor: Elbow 143">
            <a:extLst>
              <a:ext uri="{FF2B5EF4-FFF2-40B4-BE49-F238E27FC236}">
                <a16:creationId xmlns:a16="http://schemas.microsoft.com/office/drawing/2014/main" id="{E1107B65-134D-4DD4-97B0-B30E6FF36727}"/>
              </a:ext>
            </a:extLst>
          </p:cNvPr>
          <p:cNvCxnSpPr>
            <a:stCxn id="42" idx="2"/>
            <a:endCxn id="41" idx="0"/>
          </p:cNvCxnSpPr>
          <p:nvPr/>
        </p:nvCxnSpPr>
        <p:spPr>
          <a:xfrm rot="5400000">
            <a:off x="7893786" y="2012711"/>
            <a:ext cx="404632" cy="1243105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5FCF8812-0B2A-44E4-95D8-8A514DE007E4}"/>
              </a:ext>
            </a:extLst>
          </p:cNvPr>
          <p:cNvCxnSpPr>
            <a:cxnSpLocks/>
            <a:stCxn id="42" idx="2"/>
            <a:endCxn id="46" idx="0"/>
          </p:cNvCxnSpPr>
          <p:nvPr/>
        </p:nvCxnSpPr>
        <p:spPr>
          <a:xfrm rot="16200000" flipH="1">
            <a:off x="9402586" y="1747015"/>
            <a:ext cx="413854" cy="178371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3A2AA30-6D03-4D61-BC76-9AD8EB52032F}"/>
              </a:ext>
            </a:extLst>
          </p:cNvPr>
          <p:cNvSpPr/>
          <p:nvPr/>
        </p:nvSpPr>
        <p:spPr>
          <a:xfrm>
            <a:off x="145774" y="92765"/>
            <a:ext cx="2994991" cy="901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หลักเกณฑ์การจ่ายค่าใช้จ่าย </a:t>
            </a:r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</a:t>
            </a:r>
            <a:endParaRPr lang="th-TH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A2E2E1-5371-475C-A2C4-E186618E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2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6A6A48-EFC6-4511-9705-D9EA697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BE6CFB-632B-4297-B4BF-19BDD488D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329" y="295886"/>
            <a:ext cx="10017126" cy="667454"/>
          </a:xfrm>
        </p:spPr>
        <p:txBody>
          <a:bodyPr>
            <a:noAutofit/>
          </a:bodyPr>
          <a:lstStyle/>
          <a:p>
            <a:r>
              <a:rPr lang="th-TH" sz="2800" dirty="0"/>
              <a:t>แนวทางการปรับเกลี่ยค่าบริการ</a:t>
            </a:r>
            <a:r>
              <a:rPr lang="en-US" sz="2800" dirty="0"/>
              <a:t> PP non UC</a:t>
            </a:r>
            <a:endParaRPr lang="th-TH" sz="2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8581EF-0025-4E6D-8649-865B916A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	ค่าบริการสร้างเสริมสุขภาพและป้องกันโรคสำหรับบริการพื้นฐาน (กรณีสิทธิอื่นๆที่ไม่ใช่สิทธิ </a:t>
            </a:r>
            <a:r>
              <a:rPr lang="en-US" dirty="0"/>
              <a:t>UC) </a:t>
            </a:r>
            <a:r>
              <a:rPr lang="th-TH" dirty="0"/>
              <a:t>คำนวณวงเงินตามประชากรสิทธิอื่นๆ ระดับจังหวัด เนื่องจากประชากรสิทธิอื่นๆ ไม่มีการลงทะเบียนกับหน่วยบริการ โดยให้ปรับเกลี่ยให้หน่วยบริการทั้งภาครัฐและเอกชนทุกสังกัด ตามความจำเป็นและความเหมาะสมในการให้บริการ ดังนี้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/>
              <a:t>คำนึงถึงสัดส่วนของผู้ประกันตนของกองทุนประกันสังคมและสัดส่วนตามทะเบียนราษฎร์ของสวัสดิการข้าราชการร่วมกับหน่วยบริการภาครัฐและเอกชนในพื้นที่ ทั้งนี้อาจจะนำผลงานบริการกลุ่มสิทธิอื่นๆประกอบการพิจารณาร่วมด้วย ภายใต้เงื่อนไขที่ผู้ปรับบริการสามารถใช้บริการในหน่วยบริการสังกัด </a:t>
            </a:r>
            <a:r>
              <a:rPr lang="en-US" dirty="0"/>
              <a:t>UC </a:t>
            </a:r>
            <a:r>
              <a:rPr lang="th-TH" dirty="0"/>
              <a:t>ได้โดยไม่มีการเรียกเก็บเงิน</a:t>
            </a:r>
          </a:p>
          <a:p>
            <a:pPr marL="457200" indent="-457200">
              <a:buFont typeface="+mj-lt"/>
              <a:buAutoNum type="arabicPeriod"/>
            </a:pPr>
            <a:r>
              <a:rPr lang="th-TH" dirty="0"/>
              <a:t>การปรับเกลี่ยให้ สปสช.เขต หารือกับผู้แทน สธ.ระดับเขต หรือจังหวัด  หรืออาจจะหารือร่วมกับผู้แทนกองทุนสิทธิที่เกี่ยวข้อง รวมทั้งภาคประชาชน เพื่อดำเนินการปรับเกลี่ยให้หน่วยบริการ และผ่านความเห็นชอบ อปสข.</a:t>
            </a:r>
          </a:p>
        </p:txBody>
      </p:sp>
    </p:spTree>
    <p:extLst>
      <p:ext uri="{BB962C8B-B14F-4D97-AF65-F5344CB8AC3E}">
        <p14:creationId xmlns:p14="http://schemas.microsoft.com/office/powerpoint/2010/main" val="74011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E6441630-D6F7-4D63-AE3D-2ED85D480976}"/>
              </a:ext>
            </a:extLst>
          </p:cNvPr>
          <p:cNvSpPr/>
          <p:nvPr/>
        </p:nvSpPr>
        <p:spPr>
          <a:xfrm>
            <a:off x="-365760" y="175657"/>
            <a:ext cx="11140440" cy="81564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แนวทางการปรับเกลี่ยเงิน </a:t>
            </a:r>
            <a:r>
              <a:rPr lang="en-US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PP non UC </a:t>
            </a:r>
            <a:r>
              <a:rPr lang="th-TH" sz="3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รายจังหวัด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FDED947-85FA-4186-873A-88B231714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22377"/>
              </p:ext>
            </p:extLst>
          </p:nvPr>
        </p:nvGraphicFramePr>
        <p:xfrm>
          <a:off x="914400" y="1577009"/>
          <a:ext cx="10482470" cy="4174432"/>
        </p:xfrm>
        <a:graphic>
          <a:graphicData uri="http://schemas.openxmlformats.org/drawingml/2006/table">
            <a:tbl>
              <a:tblPr/>
              <a:tblGrid>
                <a:gridCol w="2729948">
                  <a:extLst>
                    <a:ext uri="{9D8B030D-6E8A-4147-A177-3AD203B41FA5}">
                      <a16:colId xmlns:a16="http://schemas.microsoft.com/office/drawing/2014/main" val="1453727411"/>
                    </a:ext>
                  </a:extLst>
                </a:gridCol>
                <a:gridCol w="2663687">
                  <a:extLst>
                    <a:ext uri="{9D8B030D-6E8A-4147-A177-3AD203B41FA5}">
                      <a16:colId xmlns:a16="http://schemas.microsoft.com/office/drawing/2014/main" val="2610226349"/>
                    </a:ext>
                  </a:extLst>
                </a:gridCol>
                <a:gridCol w="2531165">
                  <a:extLst>
                    <a:ext uri="{9D8B030D-6E8A-4147-A177-3AD203B41FA5}">
                      <a16:colId xmlns:a16="http://schemas.microsoft.com/office/drawing/2014/main" val="3313698290"/>
                    </a:ext>
                  </a:extLst>
                </a:gridCol>
                <a:gridCol w="2557670">
                  <a:extLst>
                    <a:ext uri="{9D8B030D-6E8A-4147-A177-3AD203B41FA5}">
                      <a16:colId xmlns:a16="http://schemas.microsoft.com/office/drawing/2014/main" val="1615484147"/>
                    </a:ext>
                  </a:extLst>
                </a:gridCol>
              </a:tblGrid>
              <a:tr h="999511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ประชากร </a:t>
                      </a:r>
                      <a:b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 non UC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วงเงิน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 Non UC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แนวทางการจัดสรร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380561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ราชบุรี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223,250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32,927,142.50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ทุกจังหวัดจัดสรรตามจำนวนประชากร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PP NON UC 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ระดับจังหวัด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427389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กาญจนบุรี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154,240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22,435,750.40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56080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สุพรรณบุรี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150,958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22,382,542.66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903715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นครปฐม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224,132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32,931,714.76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804245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สมุทรสาคร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493,470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73,546,768.80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133911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สมุทรสงคราม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43,177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6,458,415.66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315847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เพชรบุรี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114,931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16,964,964.91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386654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ประจวบคีรีขันธ์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129,922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19,032,273.78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01066"/>
                  </a:ext>
                </a:extLst>
              </a:tr>
              <a:tr h="35276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สปสช.เขต 5  ราชบุรี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1,534,080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226,679,573.47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82419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CBC9A5-BB9E-46AD-899D-E585E6F2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6A6A48-EFC6-4511-9705-D9EA69706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BE6CFB-632B-4297-B4BF-19BDD488D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329" y="295886"/>
            <a:ext cx="10017126" cy="667454"/>
          </a:xfrm>
        </p:spPr>
        <p:txBody>
          <a:bodyPr>
            <a:noAutofit/>
          </a:bodyPr>
          <a:lstStyle/>
          <a:p>
            <a:r>
              <a:rPr lang="th-TH" sz="2800" dirty="0"/>
              <a:t>เรียน</a:t>
            </a:r>
            <a:r>
              <a:rPr lang="en-US" sz="2800" dirty="0"/>
              <a:t>  </a:t>
            </a:r>
            <a:r>
              <a:rPr lang="th-TH" sz="2800" dirty="0"/>
              <a:t>อปสข.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65B504-713A-4131-89DD-A8213E700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 เพื่อรับทราบแนวทางการจัดสรร </a:t>
            </a:r>
            <a:r>
              <a:rPr lang="en-US" sz="2400" dirty="0"/>
              <a:t>PP non UC </a:t>
            </a:r>
            <a:r>
              <a:rPr lang="th-TH" sz="2400" dirty="0"/>
              <a:t>ปี </a:t>
            </a:r>
            <a:r>
              <a:rPr lang="en-US" sz="2400" dirty="0"/>
              <a:t>2565 </a:t>
            </a:r>
            <a:r>
              <a:rPr lang="th-TH" sz="2400" dirty="0"/>
              <a:t>แยกรายจังหวัด</a:t>
            </a:r>
            <a:endParaRPr lang="en-US" sz="2400" dirty="0"/>
          </a:p>
          <a:p>
            <a:r>
              <a:rPr lang="th-TH" sz="2400" dirty="0"/>
              <a:t> เพื่อเห็นชอบหลักเกณฑ์การจัดสรรของแต่ละจังหวัด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38028628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9">
      <a:dk1>
        <a:sysClr val="windowText" lastClr="000000"/>
      </a:dk1>
      <a:lt1>
        <a:sysClr val="window" lastClr="FFFFFF"/>
      </a:lt1>
      <a:dk2>
        <a:srgbClr val="632E62"/>
      </a:dk2>
      <a:lt2>
        <a:srgbClr val="FFFFFF"/>
      </a:lt2>
      <a:accent1>
        <a:srgbClr val="92278F"/>
      </a:accent1>
      <a:accent2>
        <a:srgbClr val="FFFFFF"/>
      </a:accent2>
      <a:accent3>
        <a:srgbClr val="FFFFF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xt_and_Picture_Fade_on_Path_Themed.potx" id="{5FA225B1-9DB7-4E7A-BEDA-2F16819FB22A}" vid="{6D0C3340-F1D4-4E44-988D-AE99DD9A48B6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632E62"/>
      </a:dk2>
      <a:lt2>
        <a:srgbClr val="FFFFFF"/>
      </a:lt2>
      <a:accent1>
        <a:srgbClr val="92278F"/>
      </a:accent1>
      <a:accent2>
        <a:srgbClr val="FFFFFF"/>
      </a:accent2>
      <a:accent3>
        <a:srgbClr val="FFFFFF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xt_and_Picture_Fade_on_Path_Themed.potx" id="{5FA225B1-9DB7-4E7A-BEDA-2F16819FB22A}" vid="{6D0C3340-F1D4-4E44-988D-AE99DD9A48B6}"/>
    </a:ext>
  </a:extLst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32311</TotalTime>
  <Words>401</Words>
  <Application>Microsoft Office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TH SarabunPSK</vt:lpstr>
      <vt:lpstr>Wingdings</vt:lpstr>
      <vt:lpstr>Wingdings 2</vt:lpstr>
      <vt:lpstr>1_Office Theme</vt:lpstr>
      <vt:lpstr>HDOfficeLightV0</vt:lpstr>
      <vt:lpstr>Office Theme</vt:lpstr>
      <vt:lpstr>PowerPoint Presentation</vt:lpstr>
      <vt:lpstr>PowerPoint Presentation</vt:lpstr>
      <vt:lpstr>แนวทางการปรับเกลี่ยค่าบริการ PP non UC</vt:lpstr>
      <vt:lpstr>PowerPoint Presentation</vt:lpstr>
      <vt:lpstr>เรียน  อปสข.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ข้อเสนอการตัดเงินเดือน</dc:title>
  <dc:creator>GGG</dc:creator>
  <cp:lastModifiedBy>chattika maeprasart</cp:lastModifiedBy>
  <cp:revision>1080</cp:revision>
  <cp:lastPrinted>2021-09-19T16:39:31Z</cp:lastPrinted>
  <dcterms:created xsi:type="dcterms:W3CDTF">2017-06-02T04:01:38Z</dcterms:created>
  <dcterms:modified xsi:type="dcterms:W3CDTF">2021-09-19T16:40:37Z</dcterms:modified>
</cp:coreProperties>
</file>